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36.png" ContentType="image/png"/>
  <Override PartName="/ppt/media/image34.png" ContentType="image/png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10.jpeg" ContentType="image/jpe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9.jpeg" ContentType="image/jpeg"/>
  <Override PartName="/ppt/media/image3.png" ContentType="image/png"/>
  <Override PartName="/ppt/media/image6.jpeg" ContentType="image/jpeg"/>
  <Override PartName="/ppt/media/image2.png" ContentType="image/png"/>
  <Override PartName="/ppt/media/image11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040" y="1768680"/>
            <a:ext cx="54968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040" y="1768680"/>
            <a:ext cx="54968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E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E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E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E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E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E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E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E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s-E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s-E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D6BB1BE4-1AC8-4F70-9011-1C075ABF7EC5}" type="slidenum">
              <a:rPr lang="es-E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00"/>
            <a:ext cx="10079640" cy="8812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48600" y="216000"/>
            <a:ext cx="1535400" cy="420120"/>
          </a:xfrm>
          <a:prstGeom prst="rect">
            <a:avLst/>
          </a:prstGeom>
          <a:ln>
            <a:noFill/>
          </a:ln>
        </p:spPr>
      </p:pic>
      <p:sp>
        <p:nvSpPr>
          <p:cNvPr id="41" name="TextShape 1"/>
          <p:cNvSpPr txBox="1"/>
          <p:nvPr/>
        </p:nvSpPr>
        <p:spPr>
          <a:xfrm>
            <a:off x="441360" y="1265760"/>
            <a:ext cx="9071640" cy="18219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6000">
                <a:solidFill>
                  <a:srgbClr val="cc0066"/>
                </a:solidFill>
                <a:latin typeface="Source Sans Pro"/>
              </a:rPr>
              <a:t>containers</a:t>
            </a:r>
            <a:r>
              <a:rPr lang="es-ES" sz="6000">
                <a:solidFill>
                  <a:srgbClr val="66cc00"/>
                </a:solidFill>
                <a:latin typeface="Source Sans Pro"/>
              </a:rPr>
              <a:t>app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>
                <a:solidFill>
                  <a:srgbClr val="ffffff"/>
                </a:solidFill>
                <a:latin typeface="Source Sans Pro"/>
              </a:rPr>
              <a:t>a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g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estión de residuos &amp; contenedores</a:t>
            </a:r>
            <a:endParaRPr/>
          </a:p>
        </p:txBody>
      </p:sp>
      <p:pic>
        <p:nvPicPr>
          <p:cNvPr id="4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000" y="6624000"/>
            <a:ext cx="1800000" cy="61596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448000" y="6659280"/>
            <a:ext cx="1728000" cy="54072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392000" y="6408000"/>
            <a:ext cx="2694600" cy="89784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1474200" y="5779440"/>
            <a:ext cx="2881800" cy="59832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32000" y="5585400"/>
            <a:ext cx="827640" cy="827640"/>
          </a:xfrm>
          <a:prstGeom prst="rect">
            <a:avLst/>
          </a:prstGeom>
          <a:ln>
            <a:noFill/>
          </a:ln>
        </p:spPr>
      </p:pic>
      <p:sp>
        <p:nvSpPr>
          <p:cNvPr id="47" name="TextShape 2"/>
          <p:cNvSpPr txBox="1"/>
          <p:nvPr/>
        </p:nvSpPr>
        <p:spPr>
          <a:xfrm>
            <a:off x="504000" y="449784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600">
                <a:solidFill>
                  <a:srgbClr val="cc0066"/>
                </a:solidFill>
                <a:latin typeface="Source Sans Pro"/>
              </a:rPr>
              <a:t>con la tecnología de:</a:t>
            </a:r>
            <a:endParaRPr/>
          </a:p>
        </p:txBody>
      </p:sp>
      <p:pic>
        <p:nvPicPr>
          <p:cNvPr id="48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401240" y="6300000"/>
            <a:ext cx="1886760" cy="110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00"/>
            <a:ext cx="10079640" cy="88128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48600" y="216000"/>
            <a:ext cx="1535400" cy="420120"/>
          </a:xfrm>
          <a:prstGeom prst="rect">
            <a:avLst/>
          </a:prstGeom>
          <a:ln>
            <a:noFill/>
          </a:ln>
        </p:spPr>
      </p:pic>
      <p:sp>
        <p:nvSpPr>
          <p:cNvPr id="146" name="TextShape 1"/>
          <p:cNvSpPr txBox="1"/>
          <p:nvPr/>
        </p:nvSpPr>
        <p:spPr>
          <a:xfrm>
            <a:off x="441720" y="1266120"/>
            <a:ext cx="9071640" cy="18219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6000">
                <a:solidFill>
                  <a:srgbClr val="cc0066"/>
                </a:solidFill>
                <a:latin typeface="Source Sans Pro"/>
              </a:rPr>
              <a:t>containers</a:t>
            </a:r>
            <a:r>
              <a:rPr lang="es-ES" sz="6000">
                <a:solidFill>
                  <a:srgbClr val="66cc00"/>
                </a:solidFill>
                <a:latin typeface="Source Sans Pro"/>
              </a:rPr>
              <a:t>app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>
                <a:solidFill>
                  <a:srgbClr val="ffffff"/>
                </a:solidFill>
                <a:latin typeface="Source Sans Pro"/>
              </a:rPr>
              <a:t>a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g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estión de residuos &amp; contenedores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00"/>
            <a:ext cx="10079640" cy="8812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48600" y="216000"/>
            <a:ext cx="1535400" cy="420120"/>
          </a:xfrm>
          <a:prstGeom prst="rect">
            <a:avLst/>
          </a:prstGeom>
          <a:ln>
            <a:noFill/>
          </a:ln>
        </p:spPr>
      </p:pic>
      <p:sp>
        <p:nvSpPr>
          <p:cNvPr id="149" name="TextShape 1"/>
          <p:cNvSpPr txBox="1"/>
          <p:nvPr/>
        </p:nvSpPr>
        <p:spPr>
          <a:xfrm>
            <a:off x="441720" y="1266120"/>
            <a:ext cx="9071640" cy="18219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6000">
                <a:solidFill>
                  <a:srgbClr val="cc0066"/>
                </a:solidFill>
                <a:latin typeface="Source Sans Pro"/>
              </a:rPr>
              <a:t>containers</a:t>
            </a:r>
            <a:r>
              <a:rPr lang="es-ES" sz="6000">
                <a:solidFill>
                  <a:srgbClr val="66cc00"/>
                </a:solidFill>
                <a:latin typeface="Source Sans Pro"/>
              </a:rPr>
              <a:t>app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>
                <a:solidFill>
                  <a:srgbClr val="ffffff"/>
                </a:solidFill>
                <a:latin typeface="Source Sans Pro"/>
              </a:rPr>
              <a:t>a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g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estión de residuos &amp; contenedores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00"/>
            <a:ext cx="10079640" cy="88128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48600" y="216000"/>
            <a:ext cx="1535400" cy="420120"/>
          </a:xfrm>
          <a:prstGeom prst="rect">
            <a:avLst/>
          </a:prstGeom>
          <a:ln>
            <a:noFill/>
          </a:ln>
        </p:spPr>
      </p:pic>
      <p:sp>
        <p:nvSpPr>
          <p:cNvPr id="51" name="TextShape 1"/>
          <p:cNvSpPr txBox="1"/>
          <p:nvPr/>
        </p:nvSpPr>
        <p:spPr>
          <a:xfrm>
            <a:off x="441720" y="1266120"/>
            <a:ext cx="9071640" cy="18219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6000">
                <a:solidFill>
                  <a:srgbClr val="cc0066"/>
                </a:solidFill>
                <a:latin typeface="Source Sans Pro"/>
              </a:rPr>
              <a:t>containers</a:t>
            </a:r>
            <a:r>
              <a:rPr lang="es-ES" sz="6000">
                <a:solidFill>
                  <a:srgbClr val="66cc00"/>
                </a:solidFill>
                <a:latin typeface="Source Sans Pro"/>
              </a:rPr>
              <a:t>app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>
                <a:solidFill>
                  <a:srgbClr val="ffffff"/>
                </a:solidFill>
                <a:latin typeface="Source Sans Pro"/>
              </a:rPr>
              <a:t>a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endParaRPr/>
          </a:p>
        </p:txBody>
      </p:sp>
      <p:sp>
        <p:nvSpPr>
          <p:cNvPr id="52" name="TextShape 2"/>
          <p:cNvSpPr txBox="1"/>
          <p:nvPr/>
        </p:nvSpPr>
        <p:spPr>
          <a:xfrm>
            <a:off x="1548000" y="2484000"/>
            <a:ext cx="2664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800">
                <a:solidFill>
                  <a:srgbClr val="cc0066"/>
                </a:solidFill>
                <a:latin typeface="Source Sans Pro"/>
              </a:rPr>
              <a:t>vista de gestión</a:t>
            </a:r>
            <a:endParaRPr/>
          </a:p>
        </p:txBody>
      </p:sp>
      <p:sp>
        <p:nvSpPr>
          <p:cNvPr id="53" name="TextShape 3"/>
          <p:cNvSpPr txBox="1"/>
          <p:nvPr/>
        </p:nvSpPr>
        <p:spPr>
          <a:xfrm>
            <a:off x="6012360" y="2484000"/>
            <a:ext cx="313164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800">
                <a:solidFill>
                  <a:srgbClr val="cc0066"/>
                </a:solidFill>
                <a:latin typeface="Source Sans Pro"/>
              </a:rPr>
              <a:t>vista de consulta</a:t>
            </a:r>
            <a:endParaRPr/>
          </a:p>
        </p:txBody>
      </p:sp>
      <p:pic>
        <p:nvPicPr>
          <p:cNvPr id="5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000" y="3484440"/>
            <a:ext cx="4649040" cy="2131560"/>
          </a:xfrm>
          <a:prstGeom prst="rect">
            <a:avLst/>
          </a:prstGeom>
          <a:ln w="36000">
            <a:solidFill>
              <a:srgbClr val="cc0066"/>
            </a:solidFill>
            <a:round/>
            <a:tailEnd len="med" type="triangle" w="med"/>
          </a:ln>
        </p:spPr>
      </p:pic>
      <p:pic>
        <p:nvPicPr>
          <p:cNvPr id="5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294880" y="3456000"/>
            <a:ext cx="4086360" cy="2628000"/>
          </a:xfrm>
          <a:prstGeom prst="rect">
            <a:avLst/>
          </a:prstGeom>
          <a:ln w="36000">
            <a:solidFill>
              <a:srgbClr val="cc0066"/>
            </a:solidFill>
            <a:round/>
            <a:tailEnd len="med" type="triangle" w="med"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00"/>
            <a:ext cx="10079640" cy="88128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48600" y="216000"/>
            <a:ext cx="1535400" cy="420120"/>
          </a:xfrm>
          <a:prstGeom prst="rect">
            <a:avLst/>
          </a:prstGeom>
          <a:ln>
            <a:noFill/>
          </a:ln>
        </p:spPr>
      </p:pic>
      <p:sp>
        <p:nvSpPr>
          <p:cNvPr id="58" name="TextShape 1"/>
          <p:cNvSpPr txBox="1"/>
          <p:nvPr/>
        </p:nvSpPr>
        <p:spPr>
          <a:xfrm>
            <a:off x="441720" y="1266120"/>
            <a:ext cx="9071640" cy="18219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6000">
                <a:solidFill>
                  <a:srgbClr val="cc0066"/>
                </a:solidFill>
                <a:latin typeface="Source Sans Pro"/>
              </a:rPr>
              <a:t>vista</a:t>
            </a:r>
            <a:r>
              <a:rPr lang="es-ES" sz="6000">
                <a:solidFill>
                  <a:srgbClr val="66cc00"/>
                </a:solidFill>
                <a:latin typeface="Source Sans Pro"/>
              </a:rPr>
              <a:t>consulta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>
                <a:solidFill>
                  <a:srgbClr val="ffffff"/>
                </a:solidFill>
                <a:latin typeface="Source Sans Pro"/>
              </a:rPr>
              <a:t>a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endParaRPr/>
          </a:p>
        </p:txBody>
      </p:sp>
      <p:pic>
        <p:nvPicPr>
          <p:cNvPr id="5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2000" y="2455560"/>
            <a:ext cx="6750000" cy="4806000"/>
          </a:xfrm>
          <a:prstGeom prst="rect">
            <a:avLst/>
          </a:prstGeom>
          <a:ln w="36000">
            <a:solidFill>
              <a:srgbClr val="cc0066"/>
            </a:solidFill>
            <a:round/>
            <a:tailEnd len="med" type="triangle" w="med"/>
          </a:ln>
        </p:spPr>
      </p:pic>
      <p:sp>
        <p:nvSpPr>
          <p:cNvPr id="60" name="TextShape 2"/>
          <p:cNvSpPr txBox="1"/>
          <p:nvPr/>
        </p:nvSpPr>
        <p:spPr>
          <a:xfrm>
            <a:off x="7272000" y="2418840"/>
            <a:ext cx="2664000" cy="96048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Controla el estado de todos los contenedores de la ciudad.</a:t>
            </a:r>
            <a:endParaRPr/>
          </a:p>
        </p:txBody>
      </p:sp>
      <p:sp>
        <p:nvSpPr>
          <p:cNvPr id="61" name="Line 3"/>
          <p:cNvSpPr/>
          <p:nvPr/>
        </p:nvSpPr>
        <p:spPr>
          <a:xfrm>
            <a:off x="7200000" y="342000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62" name="Line 4"/>
          <p:cNvSpPr/>
          <p:nvPr/>
        </p:nvSpPr>
        <p:spPr>
          <a:xfrm flipH="1">
            <a:off x="4788360" y="2592000"/>
            <a:ext cx="2411640" cy="1944000"/>
          </a:xfrm>
          <a:prstGeom prst="line">
            <a:avLst/>
          </a:prstGeom>
          <a:ln w="36000">
            <a:solidFill>
              <a:srgbClr val="cc0066"/>
            </a:solidFill>
            <a:round/>
            <a:tailEnd len="med" type="triangle" w="med"/>
          </a:ln>
        </p:spPr>
      </p:sp>
      <p:sp>
        <p:nvSpPr>
          <p:cNvPr id="63" name="Line 5"/>
          <p:cNvSpPr/>
          <p:nvPr/>
        </p:nvSpPr>
        <p:spPr>
          <a:xfrm flipH="1">
            <a:off x="2952000" y="2592000"/>
            <a:ext cx="4248000" cy="942840"/>
          </a:xfrm>
          <a:prstGeom prst="line">
            <a:avLst/>
          </a:prstGeom>
          <a:ln w="36000">
            <a:solidFill>
              <a:srgbClr val="cc0066"/>
            </a:solidFill>
            <a:round/>
            <a:tailEnd len="med" type="triangle" w="med"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2000" y="2455560"/>
            <a:ext cx="6750000" cy="4806000"/>
          </a:xfrm>
          <a:prstGeom prst="rect">
            <a:avLst/>
          </a:prstGeom>
          <a:ln w="36000">
            <a:solidFill>
              <a:srgbClr val="cc0066"/>
            </a:solidFill>
            <a:round/>
            <a:tailEnd len="med" type="triangle" w="med"/>
          </a:ln>
        </p:spPr>
      </p:pic>
      <p:pic>
        <p:nvPicPr>
          <p:cNvPr id="6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6000"/>
            <a:ext cx="10079640" cy="88128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48600" y="216000"/>
            <a:ext cx="1535400" cy="420120"/>
          </a:xfrm>
          <a:prstGeom prst="rect">
            <a:avLst/>
          </a:prstGeom>
          <a:ln>
            <a:noFill/>
          </a:ln>
        </p:spPr>
      </p:pic>
      <p:sp>
        <p:nvSpPr>
          <p:cNvPr id="67" name="TextShape 1"/>
          <p:cNvSpPr txBox="1"/>
          <p:nvPr/>
        </p:nvSpPr>
        <p:spPr>
          <a:xfrm>
            <a:off x="441720" y="1266120"/>
            <a:ext cx="9071640" cy="18219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6000">
                <a:solidFill>
                  <a:srgbClr val="cc0066"/>
                </a:solidFill>
                <a:latin typeface="Source Sans Pro"/>
              </a:rPr>
              <a:t>vista</a:t>
            </a:r>
            <a:r>
              <a:rPr lang="es-ES" sz="6000">
                <a:solidFill>
                  <a:srgbClr val="66cc00"/>
                </a:solidFill>
                <a:latin typeface="Source Sans Pro"/>
              </a:rPr>
              <a:t>consulta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>
                <a:solidFill>
                  <a:srgbClr val="ffffff"/>
                </a:solidFill>
                <a:latin typeface="Source Sans Pro"/>
              </a:rPr>
              <a:t>-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endParaRPr/>
          </a:p>
        </p:txBody>
      </p:sp>
      <p:sp>
        <p:nvSpPr>
          <p:cNvPr id="68" name="TextShape 2"/>
          <p:cNvSpPr txBox="1"/>
          <p:nvPr/>
        </p:nvSpPr>
        <p:spPr>
          <a:xfrm>
            <a:off x="7272000" y="2418840"/>
            <a:ext cx="2664000" cy="96048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Controla el estado de todos los contenedores de la ciudad.</a:t>
            </a:r>
            <a:endParaRPr/>
          </a:p>
        </p:txBody>
      </p:sp>
      <p:sp>
        <p:nvSpPr>
          <p:cNvPr id="69" name="Line 3"/>
          <p:cNvSpPr/>
          <p:nvPr/>
        </p:nvSpPr>
        <p:spPr>
          <a:xfrm>
            <a:off x="7200000" y="342000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70" name="TextShape 4"/>
          <p:cNvSpPr txBox="1"/>
          <p:nvPr/>
        </p:nvSpPr>
        <p:spPr>
          <a:xfrm>
            <a:off x="7281000" y="3672360"/>
            <a:ext cx="2664000" cy="128052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Información relativa a la ID del contenedor, sus coordenadas y su nivel de llenado al hacer click.</a:t>
            </a:r>
            <a:endParaRPr/>
          </a:p>
        </p:txBody>
      </p:sp>
      <p:sp>
        <p:nvSpPr>
          <p:cNvPr id="71" name="Line 5"/>
          <p:cNvSpPr/>
          <p:nvPr/>
        </p:nvSpPr>
        <p:spPr>
          <a:xfrm>
            <a:off x="7209000" y="501336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13320" y="5711040"/>
            <a:ext cx="408960" cy="4089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13320" y="6215040"/>
            <a:ext cx="408960" cy="40896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2000" y="2455560"/>
            <a:ext cx="6750000" cy="4806000"/>
          </a:xfrm>
          <a:prstGeom prst="rect">
            <a:avLst/>
          </a:prstGeom>
          <a:ln w="36000">
            <a:solidFill>
              <a:srgbClr val="cc0066"/>
            </a:solidFill>
            <a:round/>
            <a:tailEnd len="med" type="triangle" w="med"/>
          </a:ln>
        </p:spPr>
      </p:pic>
      <p:pic>
        <p:nvPicPr>
          <p:cNvPr id="7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36000"/>
            <a:ext cx="10079640" cy="88128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48600" y="216000"/>
            <a:ext cx="1535400" cy="420120"/>
          </a:xfrm>
          <a:prstGeom prst="rect">
            <a:avLst/>
          </a:prstGeom>
          <a:ln>
            <a:noFill/>
          </a:ln>
        </p:spPr>
      </p:pic>
      <p:sp>
        <p:nvSpPr>
          <p:cNvPr id="77" name="TextShape 1"/>
          <p:cNvSpPr txBox="1"/>
          <p:nvPr/>
        </p:nvSpPr>
        <p:spPr>
          <a:xfrm>
            <a:off x="441720" y="1266120"/>
            <a:ext cx="9071640" cy="18219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6000">
                <a:solidFill>
                  <a:srgbClr val="cc0066"/>
                </a:solidFill>
                <a:latin typeface="Source Sans Pro"/>
              </a:rPr>
              <a:t>vista</a:t>
            </a:r>
            <a:r>
              <a:rPr lang="es-ES" sz="6000">
                <a:solidFill>
                  <a:srgbClr val="66cc00"/>
                </a:solidFill>
                <a:latin typeface="Source Sans Pro"/>
              </a:rPr>
              <a:t>consulta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>
                <a:solidFill>
                  <a:srgbClr val="ffffff"/>
                </a:solidFill>
                <a:latin typeface="Source Sans Pro"/>
              </a:rPr>
              <a:t>-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endParaRPr/>
          </a:p>
        </p:txBody>
      </p:sp>
      <p:sp>
        <p:nvSpPr>
          <p:cNvPr id="78" name="TextShape 2"/>
          <p:cNvSpPr txBox="1"/>
          <p:nvPr/>
        </p:nvSpPr>
        <p:spPr>
          <a:xfrm>
            <a:off x="7272000" y="2418840"/>
            <a:ext cx="2664000" cy="96048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Controla el estado de todos los contenedores de la ciudad.</a:t>
            </a:r>
            <a:endParaRPr/>
          </a:p>
        </p:txBody>
      </p:sp>
      <p:sp>
        <p:nvSpPr>
          <p:cNvPr id="79" name="Line 3"/>
          <p:cNvSpPr/>
          <p:nvPr/>
        </p:nvSpPr>
        <p:spPr>
          <a:xfrm>
            <a:off x="7200000" y="342000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80" name="TextShape 4"/>
          <p:cNvSpPr txBox="1"/>
          <p:nvPr/>
        </p:nvSpPr>
        <p:spPr>
          <a:xfrm>
            <a:off x="7281000" y="3672360"/>
            <a:ext cx="2664000" cy="128052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Información relativa a la ID del contenedor, sus coordenadas y su nivel de llenado al hacer click.</a:t>
            </a:r>
            <a:endParaRPr/>
          </a:p>
        </p:txBody>
      </p:sp>
      <p:sp>
        <p:nvSpPr>
          <p:cNvPr id="81" name="Line 5"/>
          <p:cNvSpPr/>
          <p:nvPr/>
        </p:nvSpPr>
        <p:spPr>
          <a:xfrm>
            <a:off x="7209000" y="501336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82" name="TextShape 6"/>
          <p:cNvSpPr txBox="1"/>
          <p:nvPr/>
        </p:nvSpPr>
        <p:spPr>
          <a:xfrm>
            <a:off x="7758000" y="5735880"/>
            <a:ext cx="1746000" cy="35424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0% - 30%</a:t>
            </a:r>
            <a:endParaRPr/>
          </a:p>
        </p:txBody>
      </p:sp>
      <p:sp>
        <p:nvSpPr>
          <p:cNvPr id="83" name="Line 7"/>
          <p:cNvSpPr/>
          <p:nvPr/>
        </p:nvSpPr>
        <p:spPr>
          <a:xfrm>
            <a:off x="7218000" y="725472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pic>
        <p:nvPicPr>
          <p:cNvPr id="84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213320" y="6719040"/>
            <a:ext cx="408960" cy="408960"/>
          </a:xfrm>
          <a:prstGeom prst="rect">
            <a:avLst/>
          </a:prstGeom>
          <a:ln>
            <a:noFill/>
          </a:ln>
        </p:spPr>
      </p:pic>
      <p:sp>
        <p:nvSpPr>
          <p:cNvPr id="85" name="TextShape 8"/>
          <p:cNvSpPr txBox="1"/>
          <p:nvPr/>
        </p:nvSpPr>
        <p:spPr>
          <a:xfrm>
            <a:off x="7281000" y="5013720"/>
            <a:ext cx="2664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Nivel de llenado:</a:t>
            </a:r>
            <a:endParaRPr/>
          </a:p>
        </p:txBody>
      </p:sp>
      <p:sp>
        <p:nvSpPr>
          <p:cNvPr id="86" name="TextShape 9"/>
          <p:cNvSpPr txBox="1"/>
          <p:nvPr/>
        </p:nvSpPr>
        <p:spPr>
          <a:xfrm>
            <a:off x="7758000" y="6239880"/>
            <a:ext cx="1746000" cy="35424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30% - 70%</a:t>
            </a:r>
            <a:endParaRPr/>
          </a:p>
        </p:txBody>
      </p:sp>
      <p:sp>
        <p:nvSpPr>
          <p:cNvPr id="87" name="TextShape 10"/>
          <p:cNvSpPr txBox="1"/>
          <p:nvPr/>
        </p:nvSpPr>
        <p:spPr>
          <a:xfrm>
            <a:off x="7758000" y="6743880"/>
            <a:ext cx="1746000" cy="35424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70% - 100%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8000" y="2475000"/>
            <a:ext cx="6736320" cy="3088440"/>
          </a:xfrm>
          <a:prstGeom prst="rect">
            <a:avLst/>
          </a:prstGeom>
          <a:ln w="36000">
            <a:solidFill>
              <a:srgbClr val="cc0066"/>
            </a:solidFill>
            <a:round/>
            <a:tailEnd len="med" type="triangle" w="med"/>
          </a:ln>
        </p:spPr>
      </p:pic>
      <p:pic>
        <p:nvPicPr>
          <p:cNvPr id="8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6000"/>
            <a:ext cx="10079640" cy="8812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48600" y="216000"/>
            <a:ext cx="1535400" cy="42012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441720" y="1266120"/>
            <a:ext cx="9071640" cy="18219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6000">
                <a:solidFill>
                  <a:srgbClr val="cc0066"/>
                </a:solidFill>
                <a:latin typeface="Source Sans Pro"/>
              </a:rPr>
              <a:t>vista</a:t>
            </a:r>
            <a:r>
              <a:rPr lang="es-ES" sz="6000">
                <a:solidFill>
                  <a:srgbClr val="66cc00"/>
                </a:solidFill>
                <a:latin typeface="Source Sans Pro"/>
              </a:rPr>
              <a:t>gestión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>
                <a:solidFill>
                  <a:srgbClr val="ffffff"/>
                </a:solidFill>
                <a:latin typeface="Source Sans Pro"/>
              </a:rPr>
              <a:t>-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endParaRPr/>
          </a:p>
        </p:txBody>
      </p:sp>
      <p:sp>
        <p:nvSpPr>
          <p:cNvPr id="92" name="TextShape 2"/>
          <p:cNvSpPr txBox="1"/>
          <p:nvPr/>
        </p:nvSpPr>
        <p:spPr>
          <a:xfrm>
            <a:off x="7272000" y="3060000"/>
            <a:ext cx="2664000" cy="398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ID del contenedor</a:t>
            </a:r>
            <a:endParaRPr/>
          </a:p>
        </p:txBody>
      </p:sp>
      <p:sp>
        <p:nvSpPr>
          <p:cNvPr id="93" name="Line 3"/>
          <p:cNvSpPr/>
          <p:nvPr/>
        </p:nvSpPr>
        <p:spPr>
          <a:xfrm>
            <a:off x="7200000" y="345600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94" name="TextShape 4"/>
          <p:cNvSpPr txBox="1"/>
          <p:nvPr/>
        </p:nvSpPr>
        <p:spPr>
          <a:xfrm>
            <a:off x="7281000" y="3636000"/>
            <a:ext cx="2664000" cy="37152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Coordenadas</a:t>
            </a:r>
            <a:endParaRPr/>
          </a:p>
        </p:txBody>
      </p:sp>
      <p:sp>
        <p:nvSpPr>
          <p:cNvPr id="95" name="Line 5"/>
          <p:cNvSpPr/>
          <p:nvPr/>
        </p:nvSpPr>
        <p:spPr>
          <a:xfrm>
            <a:off x="7209000" y="414936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96" name="TextShape 6"/>
          <p:cNvSpPr txBox="1"/>
          <p:nvPr/>
        </p:nvSpPr>
        <p:spPr>
          <a:xfrm>
            <a:off x="7281000" y="4176000"/>
            <a:ext cx="2664000" cy="37188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Nivel de llenado en %</a:t>
            </a:r>
            <a:endParaRPr/>
          </a:p>
        </p:txBody>
      </p:sp>
      <p:sp>
        <p:nvSpPr>
          <p:cNvPr id="97" name="TextShape 7"/>
          <p:cNvSpPr txBox="1"/>
          <p:nvPr/>
        </p:nvSpPr>
        <p:spPr>
          <a:xfrm>
            <a:off x="450000" y="5742720"/>
            <a:ext cx="990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s-ES" sz="2000">
                <a:solidFill>
                  <a:srgbClr val="cc0066"/>
                </a:solidFill>
                <a:latin typeface="Source Sans Pro"/>
              </a:rPr>
              <a:t>Muestra</a:t>
            </a:r>
            <a:endParaRPr/>
          </a:p>
        </p:txBody>
      </p:sp>
      <p:sp>
        <p:nvSpPr>
          <p:cNvPr id="98" name="Line 8"/>
          <p:cNvSpPr/>
          <p:nvPr/>
        </p:nvSpPr>
        <p:spPr>
          <a:xfrm>
            <a:off x="378000" y="6354720"/>
            <a:ext cx="990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99" name="TextShape 9"/>
          <p:cNvSpPr txBox="1"/>
          <p:nvPr/>
        </p:nvSpPr>
        <p:spPr>
          <a:xfrm>
            <a:off x="1719000" y="5742720"/>
            <a:ext cx="990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s-ES" sz="2000">
                <a:solidFill>
                  <a:srgbClr val="cc0066"/>
                </a:solidFill>
                <a:latin typeface="Source Sans Pro"/>
              </a:rPr>
              <a:t>Crea</a:t>
            </a:r>
            <a:endParaRPr/>
          </a:p>
        </p:txBody>
      </p:sp>
      <p:sp>
        <p:nvSpPr>
          <p:cNvPr id="100" name="Line 10"/>
          <p:cNvSpPr/>
          <p:nvPr/>
        </p:nvSpPr>
        <p:spPr>
          <a:xfrm>
            <a:off x="1467000" y="6354720"/>
            <a:ext cx="990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01" name="TextShape 11"/>
          <p:cNvSpPr txBox="1"/>
          <p:nvPr/>
        </p:nvSpPr>
        <p:spPr>
          <a:xfrm>
            <a:off x="2772000" y="5742720"/>
            <a:ext cx="990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s-ES" sz="2000">
                <a:solidFill>
                  <a:srgbClr val="cc0066"/>
                </a:solidFill>
                <a:latin typeface="Source Sans Pro"/>
              </a:rPr>
              <a:t>Edita</a:t>
            </a:r>
            <a:endParaRPr/>
          </a:p>
        </p:txBody>
      </p:sp>
      <p:sp>
        <p:nvSpPr>
          <p:cNvPr id="102" name="Line 12"/>
          <p:cNvSpPr/>
          <p:nvPr/>
        </p:nvSpPr>
        <p:spPr>
          <a:xfrm>
            <a:off x="2556000" y="6354720"/>
            <a:ext cx="990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03" name="TextShape 13"/>
          <p:cNvSpPr txBox="1"/>
          <p:nvPr/>
        </p:nvSpPr>
        <p:spPr>
          <a:xfrm>
            <a:off x="3717000" y="5742720"/>
            <a:ext cx="990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Reinicia</a:t>
            </a:r>
            <a:endParaRPr/>
          </a:p>
        </p:txBody>
      </p:sp>
      <p:sp>
        <p:nvSpPr>
          <p:cNvPr id="104" name="Line 14"/>
          <p:cNvSpPr/>
          <p:nvPr/>
        </p:nvSpPr>
        <p:spPr>
          <a:xfrm>
            <a:off x="3645000" y="6354720"/>
            <a:ext cx="990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05" name="TextShape 15"/>
          <p:cNvSpPr txBox="1"/>
          <p:nvPr/>
        </p:nvSpPr>
        <p:spPr>
          <a:xfrm>
            <a:off x="594000" y="6462720"/>
            <a:ext cx="990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Borra</a:t>
            </a:r>
            <a:endParaRPr/>
          </a:p>
        </p:txBody>
      </p:sp>
      <p:sp>
        <p:nvSpPr>
          <p:cNvPr id="106" name="Line 16"/>
          <p:cNvSpPr/>
          <p:nvPr/>
        </p:nvSpPr>
        <p:spPr>
          <a:xfrm>
            <a:off x="414000" y="7074720"/>
            <a:ext cx="990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07" name="TextShape 17"/>
          <p:cNvSpPr txBox="1"/>
          <p:nvPr/>
        </p:nvSpPr>
        <p:spPr>
          <a:xfrm>
            <a:off x="1575000" y="6462720"/>
            <a:ext cx="1449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Borra todos</a:t>
            </a:r>
            <a:endParaRPr/>
          </a:p>
        </p:txBody>
      </p:sp>
      <p:sp>
        <p:nvSpPr>
          <p:cNvPr id="108" name="Line 18"/>
          <p:cNvSpPr/>
          <p:nvPr/>
        </p:nvSpPr>
        <p:spPr>
          <a:xfrm>
            <a:off x="1503000" y="7074720"/>
            <a:ext cx="1476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09" name="TextShape 19"/>
          <p:cNvSpPr txBox="1"/>
          <p:nvPr/>
        </p:nvSpPr>
        <p:spPr>
          <a:xfrm>
            <a:off x="7308000" y="5605560"/>
            <a:ext cx="2601000" cy="128052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Muestra información, crea contenedores nuevos, actualiza el nivel de llenado,...</a:t>
            </a:r>
            <a:endParaRPr/>
          </a:p>
        </p:txBody>
      </p:sp>
      <p:sp>
        <p:nvSpPr>
          <p:cNvPr id="110" name="TextShape 20"/>
          <p:cNvSpPr txBox="1"/>
          <p:nvPr/>
        </p:nvSpPr>
        <p:spPr>
          <a:xfrm>
            <a:off x="7281000" y="1738800"/>
            <a:ext cx="2664000" cy="64044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Gestión de la base de datos de contenedores.</a:t>
            </a:r>
            <a:endParaRPr/>
          </a:p>
        </p:txBody>
      </p:sp>
      <p:sp>
        <p:nvSpPr>
          <p:cNvPr id="111" name="Line 21"/>
          <p:cNvSpPr/>
          <p:nvPr/>
        </p:nvSpPr>
        <p:spPr>
          <a:xfrm>
            <a:off x="7218000" y="243000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12" name="Line 22"/>
          <p:cNvSpPr/>
          <p:nvPr/>
        </p:nvSpPr>
        <p:spPr>
          <a:xfrm>
            <a:off x="7236000" y="554400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8000" y="2475360"/>
            <a:ext cx="6736320" cy="3088440"/>
          </a:xfrm>
          <a:prstGeom prst="rect">
            <a:avLst/>
          </a:prstGeom>
          <a:ln w="36000">
            <a:solidFill>
              <a:srgbClr val="cc0066"/>
            </a:solidFill>
            <a:round/>
            <a:tailEnd len="med" type="triangle" w="med"/>
          </a:ln>
        </p:spPr>
      </p:pic>
      <p:pic>
        <p:nvPicPr>
          <p:cNvPr id="1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6000"/>
            <a:ext cx="10079640" cy="8812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248600" y="216000"/>
            <a:ext cx="1535400" cy="420120"/>
          </a:xfrm>
          <a:prstGeom prst="rect">
            <a:avLst/>
          </a:prstGeom>
          <a:ln>
            <a:noFill/>
          </a:ln>
        </p:spPr>
      </p:pic>
      <p:sp>
        <p:nvSpPr>
          <p:cNvPr id="116" name="TextShape 1"/>
          <p:cNvSpPr txBox="1"/>
          <p:nvPr/>
        </p:nvSpPr>
        <p:spPr>
          <a:xfrm>
            <a:off x="441720" y="1266120"/>
            <a:ext cx="9071640" cy="18219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6000">
                <a:solidFill>
                  <a:srgbClr val="cc0066"/>
                </a:solidFill>
                <a:latin typeface="Source Sans Pro"/>
              </a:rPr>
              <a:t>vista</a:t>
            </a:r>
            <a:r>
              <a:rPr lang="es-ES" sz="6000">
                <a:solidFill>
                  <a:srgbClr val="66cc00"/>
                </a:solidFill>
                <a:latin typeface="Source Sans Pro"/>
              </a:rPr>
              <a:t>gestión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>
                <a:solidFill>
                  <a:srgbClr val="ffffff"/>
                </a:solidFill>
                <a:latin typeface="Source Sans Pro"/>
              </a:rPr>
              <a:t>-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endParaRPr/>
          </a:p>
        </p:txBody>
      </p:sp>
      <p:sp>
        <p:nvSpPr>
          <p:cNvPr id="117" name="TextShape 2"/>
          <p:cNvSpPr txBox="1"/>
          <p:nvPr/>
        </p:nvSpPr>
        <p:spPr>
          <a:xfrm>
            <a:off x="7272000" y="3060000"/>
            <a:ext cx="2664000" cy="398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ID del contenedor</a:t>
            </a:r>
            <a:endParaRPr/>
          </a:p>
        </p:txBody>
      </p:sp>
      <p:sp>
        <p:nvSpPr>
          <p:cNvPr id="118" name="Line 3"/>
          <p:cNvSpPr/>
          <p:nvPr/>
        </p:nvSpPr>
        <p:spPr>
          <a:xfrm>
            <a:off x="7200000" y="345600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19" name="TextShape 4"/>
          <p:cNvSpPr txBox="1"/>
          <p:nvPr/>
        </p:nvSpPr>
        <p:spPr>
          <a:xfrm>
            <a:off x="7281000" y="3636000"/>
            <a:ext cx="2664000" cy="37152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Coordenadas</a:t>
            </a:r>
            <a:endParaRPr/>
          </a:p>
        </p:txBody>
      </p:sp>
      <p:sp>
        <p:nvSpPr>
          <p:cNvPr id="120" name="Line 5"/>
          <p:cNvSpPr/>
          <p:nvPr/>
        </p:nvSpPr>
        <p:spPr>
          <a:xfrm>
            <a:off x="7209000" y="414936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21" name="TextShape 6"/>
          <p:cNvSpPr txBox="1"/>
          <p:nvPr/>
        </p:nvSpPr>
        <p:spPr>
          <a:xfrm>
            <a:off x="7281000" y="4176000"/>
            <a:ext cx="2664000" cy="37188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Nivel de llenado en %</a:t>
            </a:r>
            <a:endParaRPr/>
          </a:p>
        </p:txBody>
      </p:sp>
      <p:sp>
        <p:nvSpPr>
          <p:cNvPr id="122" name="TextShape 7"/>
          <p:cNvSpPr txBox="1"/>
          <p:nvPr/>
        </p:nvSpPr>
        <p:spPr>
          <a:xfrm>
            <a:off x="450000" y="5742720"/>
            <a:ext cx="990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Muestra</a:t>
            </a:r>
            <a:endParaRPr/>
          </a:p>
        </p:txBody>
      </p:sp>
      <p:sp>
        <p:nvSpPr>
          <p:cNvPr id="123" name="Line 8"/>
          <p:cNvSpPr/>
          <p:nvPr/>
        </p:nvSpPr>
        <p:spPr>
          <a:xfrm>
            <a:off x="378000" y="6354720"/>
            <a:ext cx="990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24" name="TextShape 9"/>
          <p:cNvSpPr txBox="1"/>
          <p:nvPr/>
        </p:nvSpPr>
        <p:spPr>
          <a:xfrm>
            <a:off x="1719000" y="5742720"/>
            <a:ext cx="990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Crea</a:t>
            </a:r>
            <a:endParaRPr/>
          </a:p>
        </p:txBody>
      </p:sp>
      <p:sp>
        <p:nvSpPr>
          <p:cNvPr id="125" name="Line 10"/>
          <p:cNvSpPr/>
          <p:nvPr/>
        </p:nvSpPr>
        <p:spPr>
          <a:xfrm>
            <a:off x="1467000" y="6354720"/>
            <a:ext cx="990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26" name="TextShape 11"/>
          <p:cNvSpPr txBox="1"/>
          <p:nvPr/>
        </p:nvSpPr>
        <p:spPr>
          <a:xfrm>
            <a:off x="2772000" y="5742720"/>
            <a:ext cx="990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Edita</a:t>
            </a:r>
            <a:endParaRPr/>
          </a:p>
        </p:txBody>
      </p:sp>
      <p:sp>
        <p:nvSpPr>
          <p:cNvPr id="127" name="Line 12"/>
          <p:cNvSpPr/>
          <p:nvPr/>
        </p:nvSpPr>
        <p:spPr>
          <a:xfrm>
            <a:off x="2556000" y="6354720"/>
            <a:ext cx="990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28" name="TextShape 13"/>
          <p:cNvSpPr txBox="1"/>
          <p:nvPr/>
        </p:nvSpPr>
        <p:spPr>
          <a:xfrm>
            <a:off x="3717000" y="5742720"/>
            <a:ext cx="990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s-ES" sz="2000">
                <a:solidFill>
                  <a:srgbClr val="cc0066"/>
                </a:solidFill>
                <a:latin typeface="Source Sans Pro"/>
              </a:rPr>
              <a:t>Reinicia</a:t>
            </a:r>
            <a:endParaRPr/>
          </a:p>
        </p:txBody>
      </p:sp>
      <p:sp>
        <p:nvSpPr>
          <p:cNvPr id="129" name="Line 14"/>
          <p:cNvSpPr/>
          <p:nvPr/>
        </p:nvSpPr>
        <p:spPr>
          <a:xfrm>
            <a:off x="3645000" y="6354720"/>
            <a:ext cx="990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30" name="TextShape 15"/>
          <p:cNvSpPr txBox="1"/>
          <p:nvPr/>
        </p:nvSpPr>
        <p:spPr>
          <a:xfrm>
            <a:off x="594000" y="6462720"/>
            <a:ext cx="990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s-ES" sz="2000">
                <a:solidFill>
                  <a:srgbClr val="cc0066"/>
                </a:solidFill>
                <a:latin typeface="Source Sans Pro"/>
              </a:rPr>
              <a:t>Borra</a:t>
            </a:r>
            <a:endParaRPr/>
          </a:p>
        </p:txBody>
      </p:sp>
      <p:sp>
        <p:nvSpPr>
          <p:cNvPr id="131" name="Line 16"/>
          <p:cNvSpPr/>
          <p:nvPr/>
        </p:nvSpPr>
        <p:spPr>
          <a:xfrm>
            <a:off x="414000" y="7074720"/>
            <a:ext cx="990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32" name="TextShape 17"/>
          <p:cNvSpPr txBox="1"/>
          <p:nvPr/>
        </p:nvSpPr>
        <p:spPr>
          <a:xfrm>
            <a:off x="1575000" y="6462720"/>
            <a:ext cx="1449000" cy="75816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s-ES" sz="2000">
                <a:solidFill>
                  <a:srgbClr val="cc0066"/>
                </a:solidFill>
                <a:latin typeface="Source Sans Pro"/>
              </a:rPr>
              <a:t>Borra todos</a:t>
            </a:r>
            <a:endParaRPr/>
          </a:p>
        </p:txBody>
      </p:sp>
      <p:sp>
        <p:nvSpPr>
          <p:cNvPr id="133" name="Line 18"/>
          <p:cNvSpPr/>
          <p:nvPr/>
        </p:nvSpPr>
        <p:spPr>
          <a:xfrm>
            <a:off x="1503000" y="7074720"/>
            <a:ext cx="1476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34" name="TextShape 19"/>
          <p:cNvSpPr txBox="1"/>
          <p:nvPr/>
        </p:nvSpPr>
        <p:spPr>
          <a:xfrm>
            <a:off x="7308000" y="5605920"/>
            <a:ext cx="2601000" cy="128052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… </a:t>
            </a:r>
            <a:r>
              <a:rPr lang="es-ES" sz="2000">
                <a:solidFill>
                  <a:srgbClr val="cc0066"/>
                </a:solidFill>
                <a:latin typeface="Source Sans Pro"/>
              </a:rPr>
              <a:t>resetea los cuatro contenedores básicos, borra uno concreto o borra la base de datos.</a:t>
            </a:r>
            <a:endParaRPr/>
          </a:p>
        </p:txBody>
      </p:sp>
      <p:sp>
        <p:nvSpPr>
          <p:cNvPr id="135" name="TextShape 20"/>
          <p:cNvSpPr txBox="1"/>
          <p:nvPr/>
        </p:nvSpPr>
        <p:spPr>
          <a:xfrm>
            <a:off x="7281000" y="1738800"/>
            <a:ext cx="2664000" cy="64044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2000">
                <a:solidFill>
                  <a:srgbClr val="cc0066"/>
                </a:solidFill>
                <a:latin typeface="Source Sans Pro"/>
              </a:rPr>
              <a:t>Gestión de la base de datos de contenedores.</a:t>
            </a:r>
            <a:endParaRPr/>
          </a:p>
        </p:txBody>
      </p:sp>
      <p:sp>
        <p:nvSpPr>
          <p:cNvPr id="136" name="Line 21"/>
          <p:cNvSpPr/>
          <p:nvPr/>
        </p:nvSpPr>
        <p:spPr>
          <a:xfrm>
            <a:off x="7218000" y="243000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  <p:sp>
        <p:nvSpPr>
          <p:cNvPr id="137" name="Line 22"/>
          <p:cNvSpPr/>
          <p:nvPr/>
        </p:nvSpPr>
        <p:spPr>
          <a:xfrm>
            <a:off x="7236000" y="5544000"/>
            <a:ext cx="1872000" cy="0"/>
          </a:xfrm>
          <a:prstGeom prst="line">
            <a:avLst/>
          </a:prstGeom>
          <a:ln w="36000">
            <a:solidFill>
              <a:srgbClr val="00cc00"/>
            </a:solidFill>
            <a:round/>
          </a:ln>
        </p:spPr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00"/>
            <a:ext cx="10079640" cy="88128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48600" y="216000"/>
            <a:ext cx="1535400" cy="420120"/>
          </a:xfrm>
          <a:prstGeom prst="rect">
            <a:avLst/>
          </a:prstGeom>
          <a:ln>
            <a:noFill/>
          </a:ln>
        </p:spPr>
      </p:pic>
      <p:sp>
        <p:nvSpPr>
          <p:cNvPr id="140" name="TextShape 1"/>
          <p:cNvSpPr txBox="1"/>
          <p:nvPr/>
        </p:nvSpPr>
        <p:spPr>
          <a:xfrm>
            <a:off x="441720" y="1266120"/>
            <a:ext cx="9071640" cy="18219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6000">
                <a:solidFill>
                  <a:srgbClr val="cc0066"/>
                </a:solidFill>
                <a:latin typeface="Source Sans Pro"/>
              </a:rPr>
              <a:t>vista</a:t>
            </a:r>
            <a:r>
              <a:rPr lang="es-ES" sz="6000">
                <a:solidFill>
                  <a:srgbClr val="66cc00"/>
                </a:solidFill>
                <a:latin typeface="Source Sans Pro"/>
              </a:rPr>
              <a:t>gestión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>
                <a:solidFill>
                  <a:srgbClr val="ffffff"/>
                </a:solidFill>
                <a:latin typeface="Source Sans Pro"/>
              </a:rPr>
              <a:t>-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00"/>
            <a:ext cx="10079640" cy="88128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48600" y="216000"/>
            <a:ext cx="1535400" cy="420120"/>
          </a:xfrm>
          <a:prstGeom prst="rect">
            <a:avLst/>
          </a:prstGeom>
          <a:ln>
            <a:noFill/>
          </a:ln>
        </p:spPr>
      </p:pic>
      <p:sp>
        <p:nvSpPr>
          <p:cNvPr id="143" name="TextShape 1"/>
          <p:cNvSpPr txBox="1"/>
          <p:nvPr/>
        </p:nvSpPr>
        <p:spPr>
          <a:xfrm>
            <a:off x="441720" y="1266120"/>
            <a:ext cx="9071640" cy="1821960"/>
          </a:xfrm>
          <a:prstGeom prst="rect">
            <a:avLst/>
          </a:prstGeom>
        </p:spPr>
        <p:txBody>
          <a:bodyPr lIns="0" rIns="0" tIns="0" bIns="0" anchor="ctr"/>
          <a:p>
            <a:r>
              <a:rPr lang="es-ES" sz="6000">
                <a:solidFill>
                  <a:srgbClr val="cc0066"/>
                </a:solidFill>
                <a:latin typeface="Source Sans Pro"/>
              </a:rPr>
              <a:t>containers</a:t>
            </a:r>
            <a:r>
              <a:rPr lang="es-ES" sz="6000">
                <a:solidFill>
                  <a:srgbClr val="66cc00"/>
                </a:solidFill>
                <a:latin typeface="Source Sans Pro"/>
              </a:rPr>
              <a:t>app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>
                <a:solidFill>
                  <a:srgbClr val="ffffff"/>
                </a:solidFill>
                <a:latin typeface="Source Sans Pro"/>
              </a:rPr>
              <a:t>a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
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g</a:t>
            </a:r>
            <a:r>
              <a:rPr lang="es-ES" sz="3600">
                <a:solidFill>
                  <a:srgbClr val="cc0066"/>
                </a:solidFill>
                <a:latin typeface="Source Sans Pro"/>
              </a:rPr>
              <a:t>estión de residuos &amp; contenedores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